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71" r:id="rId5"/>
    <p:sldId id="270" r:id="rId6"/>
    <p:sldId id="269" r:id="rId7"/>
    <p:sldId id="268" r:id="rId8"/>
    <p:sldId id="267" r:id="rId9"/>
    <p:sldId id="266" r:id="rId10"/>
    <p:sldId id="264" r:id="rId11"/>
    <p:sldId id="265" r:id="rId12"/>
    <p:sldId id="272" r:id="rId13"/>
    <p:sldId id="273" r:id="rId14"/>
    <p:sldId id="274" r:id="rId15"/>
    <p:sldId id="275" r:id="rId16"/>
    <p:sldId id="276" r:id="rId17"/>
    <p:sldId id="277" r:id="rId18"/>
    <p:sldId id="278" r:id="rId19"/>
    <p:sldId id="279" r:id="rId20"/>
    <p:sldId id="284" r:id="rId21"/>
    <p:sldId id="285" r:id="rId22"/>
    <p:sldId id="280" r:id="rId23"/>
    <p:sldId id="282" r:id="rId24"/>
    <p:sldId id="283" r:id="rId25"/>
    <p:sldId id="281" r:id="rId26"/>
  </p:sldIdLst>
  <p:sldSz cx="9144000" cy="6858000" type="screen4x3"/>
  <p:notesSz cx="6858000" cy="9144000"/>
  <p:custDataLst>
    <p:tags r:id="rId30"/>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gs" Target="tags/tag2.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p:nvPr>
        </p:nvSpPr>
        <p:spPr>
          <a:xfrm>
            <a:off x="685800" y="2130425"/>
            <a:ext cx="7772400" cy="1470025"/>
          </a:xfrm>
          <a:ln/>
        </p:spPr>
        <p:txBody>
          <a:bodyPr anchor="ctr" anchorCtr="0"/>
          <a:p>
            <a:pPr defTabSz="914400">
              <a:buClrTx/>
              <a:buSzTx/>
              <a:buFontTx/>
              <a:buNone/>
            </a:pPr>
            <a:r>
              <a:rPr lang="en-US" sz="4400" kern="1200" baseline="0">
                <a:latin typeface="Arial" panose="020B0604020202020204" pitchFamily="34" charset="0"/>
                <a:ea typeface="宋体" panose="02010600030101010101" pitchFamily="2" charset="-122"/>
              </a:rPr>
              <a:t>QQ</a:t>
            </a:r>
            <a:r>
              <a:rPr lang="zh-CN" altLang="en-US" sz="4400" kern="1200" baseline="0">
                <a:latin typeface="Arial" panose="020B0604020202020204" pitchFamily="34" charset="0"/>
                <a:ea typeface="宋体" panose="02010600030101010101" pitchFamily="2" charset="-122"/>
              </a:rPr>
              <a:t>音乐</a:t>
            </a:r>
            <a:r>
              <a:rPr lang="en-US" altLang="zh-CN" sz="4400" kern="1200" baseline="0">
                <a:latin typeface="Arial" panose="020B0604020202020204" pitchFamily="34" charset="0"/>
                <a:ea typeface="宋体" panose="02010600030101010101" pitchFamily="2" charset="-122"/>
              </a:rPr>
              <a:t>V S</a:t>
            </a:r>
            <a:r>
              <a:rPr lang="zh-CN" altLang="en-US" sz="4400" kern="1200" baseline="0">
                <a:latin typeface="Arial" panose="020B0604020202020204" pitchFamily="34" charset="0"/>
                <a:ea typeface="宋体" panose="02010600030101010101" pitchFamily="2" charset="-122"/>
              </a:rPr>
              <a:t>网易云音乐</a:t>
            </a:r>
            <a:endParaRPr lang="zh-CN" altLang="en-US" sz="4400" kern="1200" baseline="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1371600" y="3886200"/>
            <a:ext cx="6400800" cy="1752600"/>
          </a:xfrm>
          <a:ln/>
        </p:spPr>
        <p:txBody>
          <a:bodyPr/>
          <a:p>
            <a:pPr defTabSz="914400">
              <a:buClrTx/>
              <a:buSzTx/>
              <a:buFontTx/>
            </a:pPr>
            <a:r>
              <a:rPr lang="zh-CN" sz="3200" kern="1200" baseline="0">
                <a:latin typeface="Arial" panose="020B0604020202020204" pitchFamily="34" charset="0"/>
                <a:ea typeface="宋体" panose="02010600030101010101" pitchFamily="2" charset="-122"/>
              </a:rPr>
              <a:t>竞品报告分享</a:t>
            </a:r>
            <a:endParaRPr lang="zh-CN" sz="3200" kern="1200" baseline="0">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功能与需求满足表</a:t>
            </a:r>
            <a:endParaRPr lang="zh-CN" altLang="en-US" sz="3600"/>
          </a:p>
        </p:txBody>
      </p:sp>
      <p:graphicFrame>
        <p:nvGraphicFramePr>
          <p:cNvPr id="6" name="内容占位符 5"/>
          <p:cNvGraphicFramePr/>
          <p:nvPr>
            <p:ph idx="1"/>
          </p:nvPr>
        </p:nvGraphicFramePr>
        <p:xfrm>
          <a:off x="457200" y="1600200"/>
          <a:ext cx="8229600" cy="2286000"/>
        </p:xfrm>
        <a:graphic>
          <a:graphicData uri="http://schemas.openxmlformats.org/drawingml/2006/table">
            <a:tbl>
              <a:tblPr firstRow="1" bandRow="1">
                <a:tableStyleId>{5C22544A-7EE6-4342-B048-85BDC9FD1C3A}</a:tableStyleId>
              </a:tblPr>
              <a:tblGrid>
                <a:gridCol w="2743200"/>
                <a:gridCol w="2743200"/>
                <a:gridCol w="2743200"/>
              </a:tblGrid>
              <a:tr h="381000">
                <a:tc>
                  <a:txBody>
                    <a:bodyPr/>
                    <a:p>
                      <a:pPr>
                        <a:buNone/>
                      </a:pPr>
                      <a:r>
                        <a:rPr lang="zh-CN" altLang="en-US">
                          <a:solidFill>
                            <a:schemeClr val="tx1"/>
                          </a:solidFill>
                        </a:rPr>
                        <a:t>需求</a:t>
                      </a:r>
                      <a:endParaRPr lang="zh-CN" altLang="en-US">
                        <a:solidFill>
                          <a:schemeClr val="tx1"/>
                        </a:solidFill>
                      </a:endParaRPr>
                    </a:p>
                  </a:txBody>
                  <a:tcPr/>
                </a:tc>
                <a:tc>
                  <a:txBody>
                    <a:bodyPr/>
                    <a:p>
                      <a:pPr>
                        <a:buNone/>
                      </a:pPr>
                      <a:r>
                        <a:rPr lang="zh-CN" altLang="en-US">
                          <a:solidFill>
                            <a:schemeClr val="tx1"/>
                          </a:solidFill>
                        </a:rPr>
                        <a:t>满足程度</a:t>
                      </a:r>
                      <a:endParaRPr lang="zh-CN" altLang="en-US">
                        <a:solidFill>
                          <a:schemeClr val="tx1"/>
                        </a:solidFill>
                      </a:endParaRPr>
                    </a:p>
                  </a:txBody>
                  <a:tcPr/>
                </a:tc>
                <a:tc>
                  <a:txBody>
                    <a:bodyPr/>
                    <a:p>
                      <a:pPr>
                        <a:buNone/>
                      </a:pPr>
                      <a:r>
                        <a:rPr lang="zh-CN" altLang="en-US">
                          <a:solidFill>
                            <a:schemeClr val="tx1"/>
                          </a:solidFill>
                        </a:rPr>
                        <a:t>备注</a:t>
                      </a:r>
                      <a:endParaRPr lang="zh-CN" altLang="en-US">
                        <a:solidFill>
                          <a:schemeClr val="tx1"/>
                        </a:solidFill>
                      </a:endParaRPr>
                    </a:p>
                  </a:txBody>
                  <a:tcPr/>
                </a:tc>
              </a:tr>
              <a:tr h="381000">
                <a:tc>
                  <a:txBody>
                    <a:bodyPr/>
                    <a:p>
                      <a:pPr algn="l">
                        <a:buClrTx/>
                        <a:buSzTx/>
                        <a:buFontTx/>
                        <a:buNone/>
                      </a:pPr>
                      <a:r>
                        <a:rPr lang="zh-CN" altLang="en-US"/>
                        <a:t>界面简洁易用，使用流畅</a:t>
                      </a:r>
                      <a:endParaRPr lang="zh-CN" altLang="en-US"/>
                    </a:p>
                  </a:txBody>
                  <a:tcPr/>
                </a:tc>
                <a:tc>
                  <a:txBody>
                    <a:bodyPr/>
                    <a:p>
                      <a:pPr marL="0" algn="l" latinLnBrk="0">
                        <a:lnSpc>
                          <a:spcPct val="100000"/>
                        </a:lnSpc>
                        <a:buClrTx/>
                        <a:buSzTx/>
                        <a:buFontTx/>
                      </a:pPr>
                      <a:r>
                        <a:rPr lang="zh-CN" altLang="en-US" sz="1800" b="0" i="0"/>
                        <a:t>完美满足</a:t>
                      </a:r>
                      <a:endParaRPr lang="zh-CN" altLang="en-US" sz="1800" b="0" i="0"/>
                    </a:p>
                  </a:txBody>
                  <a:tcPr marL="51117" marR="51117" marT="51117" marB="51117" anchor="ctr" anchorCtr="0"/>
                </a:tc>
                <a:tc>
                  <a:txBody>
                    <a:bodyPr/>
                    <a:p>
                      <a:pPr>
                        <a:buNone/>
                      </a:pPr>
                      <a:endParaRPr lang="zh-CN" altLang="en-US"/>
                    </a:p>
                  </a:txBody>
                  <a:tcPr/>
                </a:tc>
              </a:tr>
              <a:tr h="381000">
                <a:tc>
                  <a:txBody>
                    <a:bodyPr/>
                    <a:p>
                      <a:pPr>
                        <a:buNone/>
                      </a:pPr>
                      <a:r>
                        <a:rPr lang="zh-CN" altLang="en-US"/>
                        <a:t>能正常控制音乐播放，下载音乐，查看歌词，曲库全面</a:t>
                      </a:r>
                      <a:endParaRPr lang="zh-CN" altLang="en-US"/>
                    </a:p>
                  </a:txBody>
                  <a:tcPr/>
                </a:tc>
                <a:tc>
                  <a:txBody>
                    <a:bodyPr/>
                    <a:p>
                      <a:pPr>
                        <a:buNone/>
                      </a:pPr>
                      <a:r>
                        <a:rPr lang="zh-CN" altLang="en-US"/>
                        <a:t>基本满足</a:t>
                      </a:r>
                      <a:endParaRPr lang="zh-CN" altLang="en-US"/>
                    </a:p>
                  </a:txBody>
                  <a:tcPr/>
                </a:tc>
                <a:tc>
                  <a:txBody>
                    <a:bodyPr/>
                    <a:p>
                      <a:pPr>
                        <a:buNone/>
                      </a:pPr>
                      <a:r>
                        <a:rPr lang="zh-CN" altLang="en-US"/>
                        <a:t>一些小众独立音乐人歌曲不全，一些歌曲需要VIP，但热门歌曲，最新热播综艺歌曲很全</a:t>
                      </a:r>
                      <a:endParaRPr lang="zh-CN" altLang="en-US"/>
                    </a:p>
                  </a:txBody>
                  <a:tcPr/>
                </a:tc>
              </a:tr>
              <a:tr h="381000">
                <a:tc>
                  <a:txBody>
                    <a:bodyPr/>
                    <a:p>
                      <a:pPr>
                        <a:buNone/>
                      </a:pPr>
                      <a:r>
                        <a:rPr lang="zh-CN" altLang="en-US"/>
                        <a:t>查看歌曲的具体信息，例如歌手，发行年份等基本满足</a:t>
                      </a:r>
                      <a:endParaRPr lang="zh-CN" altLang="en-US"/>
                    </a:p>
                  </a:txBody>
                  <a:tcPr/>
                </a:tc>
                <a:tc>
                  <a:txBody>
                    <a:bodyPr/>
                    <a:p>
                      <a:pPr>
                        <a:buNone/>
                      </a:pPr>
                      <a:r>
                        <a:rPr lang="zh-CN" altLang="en-US"/>
                        <a:t>基本满足</a:t>
                      </a:r>
                      <a:endParaRPr lang="zh-CN" altLang="en-US"/>
                    </a:p>
                  </a:txBody>
                  <a:tcPr/>
                </a:tc>
                <a:tc>
                  <a:txBody>
                    <a:bodyPr/>
                    <a:p>
                      <a:pPr>
                        <a:buNone/>
                      </a:pPr>
                      <a:r>
                        <a:rPr lang="zh-CN" altLang="en-US"/>
                        <a:t>PC端详细信息界面位置不合逻辑</a:t>
                      </a:r>
                      <a:endParaRPr lang="zh-CN" altLang="en-US"/>
                    </a:p>
                  </a:txBody>
                  <a:tcPr/>
                </a:tc>
              </a:tr>
              <a:tr h="381000">
                <a:tc>
                  <a:txBody>
                    <a:bodyPr/>
                    <a:p>
                      <a:pPr>
                        <a:buNone/>
                      </a:pPr>
                      <a:r>
                        <a:rPr lang="zh-CN" altLang="en-US"/>
                        <a:t>能建立和管理歌单，便于管理自己喜欢的音乐</a:t>
                      </a:r>
                      <a:endParaRPr lang="zh-CN" altLang="en-US"/>
                    </a:p>
                  </a:txBody>
                  <a:tcPr/>
                </a:tc>
                <a:tc>
                  <a:txBody>
                    <a:bodyPr/>
                    <a:p>
                      <a:pPr>
                        <a:buNone/>
                      </a:pPr>
                      <a:r>
                        <a:rPr lang="zh-CN" altLang="en-US"/>
                        <a:t>完美满足</a:t>
                      </a:r>
                      <a:endParaRPr lang="zh-CN" altLang="en-US"/>
                    </a:p>
                  </a:txBody>
                  <a:tcPr/>
                </a:tc>
                <a:tc>
                  <a:txBody>
                    <a:bodyPr/>
                    <a:p>
                      <a:pPr>
                        <a:buNone/>
                      </a:pPr>
                      <a:endParaRPr lang="zh-CN" altLang="en-US"/>
                    </a:p>
                  </a:txBody>
                  <a:tcPr/>
                </a:tc>
              </a:tr>
              <a:tr h="381000">
                <a:tc>
                  <a:txBody>
                    <a:bodyPr/>
                    <a:p>
                      <a:pPr>
                        <a:buNone/>
                      </a:pPr>
                      <a:r>
                        <a:rPr lang="zh-CN" altLang="en-US"/>
                        <a:t>可以对歌曲进行查找，筛选</a:t>
                      </a:r>
                      <a:endParaRPr lang="zh-CN" altLang="en-US"/>
                    </a:p>
                  </a:txBody>
                  <a:tcPr/>
                </a:tc>
                <a:tc>
                  <a:txBody>
                    <a:bodyPr/>
                    <a:p>
                      <a:pPr>
                        <a:buNone/>
                      </a:pPr>
                      <a:r>
                        <a:rPr lang="zh-CN" altLang="en-US"/>
                        <a:t>完美满足</a:t>
                      </a:r>
                      <a:endParaRPr lang="zh-CN" altLang="en-US"/>
                    </a:p>
                  </a:txBody>
                  <a:tcPr/>
                </a:tc>
                <a:tc>
                  <a:txBody>
                    <a:bodyPr/>
                    <a:p>
                      <a:pPr>
                        <a:buNone/>
                      </a:pPr>
                      <a:endParaRPr lang="zh-CN" altLang="en-US"/>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395605" y="5085080"/>
            <a:ext cx="8229600" cy="1421765"/>
          </a:xfrm>
        </p:spPr>
        <p:txBody>
          <a:bodyPr/>
          <a:p>
            <a:pPr marL="0" indent="0">
              <a:buNone/>
            </a:pPr>
            <a:r>
              <a:rPr lang="zh-CN" altLang="en-US" sz="2000"/>
              <a:t>软件优缺点分析</a:t>
            </a:r>
            <a:endParaRPr lang="zh-CN" altLang="en-US" sz="2000"/>
          </a:p>
          <a:p>
            <a:r>
              <a:rPr lang="zh-CN" altLang="en-US" sz="2000"/>
              <a:t>优点：界面简洁，基本功能满足，同时曲库较全，主打多样的独家内容，综艺歌曲和热门歌手专辑更新快，版权全，大众常听的歌曲全</a:t>
            </a:r>
            <a:endParaRPr lang="zh-CN" altLang="en-US" sz="2000"/>
          </a:p>
          <a:p>
            <a:r>
              <a:rPr lang="zh-CN" altLang="en-US" sz="2000"/>
              <a:t>缺点：歌曲和视频评论讨论区体验差。对于小众音乐的需求略逊色。</a:t>
            </a:r>
            <a:endParaRPr lang="zh-CN" altLang="en-US" sz="2000"/>
          </a:p>
          <a:p>
            <a:endParaRPr lang="zh-CN" altLang="en-US" sz="2000"/>
          </a:p>
        </p:txBody>
      </p:sp>
      <p:graphicFrame>
        <p:nvGraphicFramePr>
          <p:cNvPr id="6" name="表格 5"/>
          <p:cNvGraphicFramePr/>
          <p:nvPr/>
        </p:nvGraphicFramePr>
        <p:xfrm>
          <a:off x="467995" y="908685"/>
          <a:ext cx="8229600" cy="4693920"/>
        </p:xfrm>
        <a:graphic>
          <a:graphicData uri="http://schemas.openxmlformats.org/drawingml/2006/table">
            <a:tbl>
              <a:tblPr firstRow="1" bandRow="1">
                <a:tableStyleId>{5C22544A-7EE6-4342-B048-85BDC9FD1C3A}</a:tableStyleId>
              </a:tblPr>
              <a:tblGrid>
                <a:gridCol w="2057400"/>
                <a:gridCol w="2057400"/>
                <a:gridCol w="2057400"/>
                <a:gridCol w="2057400"/>
              </a:tblGrid>
              <a:tr h="381000">
                <a:tc>
                  <a:txBody>
                    <a:bodyPr/>
                    <a:p>
                      <a:pPr>
                        <a:buNone/>
                      </a:pPr>
                      <a:r>
                        <a:rPr lang="zh-CN" altLang="en-US">
                          <a:solidFill>
                            <a:schemeClr val="tx1"/>
                          </a:solidFill>
                        </a:rPr>
                        <a:t>需求</a:t>
                      </a:r>
                      <a:endParaRPr lang="zh-CN" altLang="en-US">
                        <a:solidFill>
                          <a:schemeClr val="tx1"/>
                        </a:solidFill>
                      </a:endParaRPr>
                    </a:p>
                  </a:txBody>
                  <a:tcPr/>
                </a:tc>
                <a:tc>
                  <a:txBody>
                    <a:bodyPr/>
                    <a:p>
                      <a:pPr>
                        <a:buNone/>
                      </a:pPr>
                      <a:r>
                        <a:rPr lang="zh-CN" altLang="en-US">
                          <a:solidFill>
                            <a:schemeClr val="tx1"/>
                          </a:solidFill>
                        </a:rPr>
                        <a:t>满足的需求</a:t>
                      </a:r>
                      <a:endParaRPr lang="zh-CN" altLang="en-US">
                        <a:solidFill>
                          <a:schemeClr val="tx1"/>
                        </a:solidFill>
                      </a:endParaRPr>
                    </a:p>
                  </a:txBody>
                  <a:tcPr/>
                </a:tc>
                <a:tc>
                  <a:txBody>
                    <a:bodyPr/>
                    <a:p>
                      <a:pPr>
                        <a:buNone/>
                      </a:pPr>
                      <a:r>
                        <a:rPr lang="zh-CN" altLang="en-US">
                          <a:solidFill>
                            <a:schemeClr val="tx1"/>
                          </a:solidFill>
                        </a:rPr>
                        <a:t>满足程度</a:t>
                      </a:r>
                      <a:endParaRPr lang="zh-CN" altLang="en-US">
                        <a:solidFill>
                          <a:schemeClr val="tx1"/>
                        </a:solidFill>
                      </a:endParaRPr>
                    </a:p>
                  </a:txBody>
                  <a:tcPr/>
                </a:tc>
                <a:tc>
                  <a:txBody>
                    <a:bodyPr/>
                    <a:p>
                      <a:pPr>
                        <a:buNone/>
                      </a:pPr>
                      <a:r>
                        <a:rPr lang="zh-CN" altLang="en-US">
                          <a:solidFill>
                            <a:schemeClr val="tx1"/>
                          </a:solidFill>
                        </a:rPr>
                        <a:t>备注</a:t>
                      </a:r>
                      <a:endParaRPr lang="zh-CN" altLang="en-US">
                        <a:solidFill>
                          <a:schemeClr val="tx1"/>
                        </a:solidFill>
                      </a:endParaRPr>
                    </a:p>
                  </a:txBody>
                  <a:tcPr/>
                </a:tc>
              </a:tr>
              <a:tr h="381000">
                <a:tc>
                  <a:txBody>
                    <a:bodyPr/>
                    <a:p>
                      <a:pPr algn="l">
                        <a:buClrTx/>
                        <a:buSzTx/>
                        <a:buFontTx/>
                        <a:buNone/>
                      </a:pPr>
                      <a:r>
                        <a:rPr lang="zh-CN" altLang="en-US"/>
                        <a:t>歌曲推荐</a:t>
                      </a:r>
                      <a:endParaRPr lang="zh-CN" altLang="en-US"/>
                    </a:p>
                  </a:txBody>
                  <a:tcPr/>
                </a:tc>
                <a:tc>
                  <a:txBody>
                    <a:bodyPr/>
                    <a:p>
                      <a:pPr algn="l">
                        <a:buClrTx/>
                        <a:buSzTx/>
                        <a:buFontTx/>
                        <a:buNone/>
                      </a:pPr>
                      <a:r>
                        <a:rPr lang="zh-CN" altLang="en-US"/>
                        <a:t>发现新歌</a:t>
                      </a:r>
                      <a:endParaRPr lang="zh-CN" altLang="en-US"/>
                    </a:p>
                  </a:txBody>
                  <a:tcPr/>
                </a:tc>
                <a:tc>
                  <a:txBody>
                    <a:bodyPr/>
                    <a:p>
                      <a:pPr marL="0" algn="l" latinLnBrk="0">
                        <a:lnSpc>
                          <a:spcPct val="100000"/>
                        </a:lnSpc>
                        <a:buClrTx/>
                        <a:buSzTx/>
                        <a:buFontTx/>
                      </a:pPr>
                      <a:r>
                        <a:rPr lang="zh-CN" altLang="en-US" sz="1800" b="0" i="0"/>
                        <a:t>完美满足</a:t>
                      </a:r>
                      <a:endParaRPr lang="zh-CN" altLang="en-US" sz="1800" b="0" i="0"/>
                    </a:p>
                  </a:txBody>
                  <a:tcPr marL="51117" marR="51117" marT="51117" marB="51117" anchor="ctr" anchorCtr="0"/>
                </a:tc>
                <a:tc>
                  <a:txBody>
                    <a:bodyPr/>
                    <a:p>
                      <a:pPr>
                        <a:buNone/>
                      </a:pPr>
                      <a:r>
                        <a:rPr lang="zh-CN" altLang="en-US"/>
                        <a:t>多种推荐维度</a:t>
                      </a:r>
                      <a:endParaRPr lang="zh-CN" altLang="en-US"/>
                    </a:p>
                  </a:txBody>
                  <a:tcPr/>
                </a:tc>
              </a:tr>
              <a:tr h="381000">
                <a:tc>
                  <a:txBody>
                    <a:bodyPr/>
                    <a:p>
                      <a:pPr>
                        <a:buNone/>
                      </a:pPr>
                      <a:r>
                        <a:rPr lang="zh-CN" altLang="en-US"/>
                        <a:t>音质区分</a:t>
                      </a:r>
                      <a:endParaRPr lang="zh-CN" altLang="en-US"/>
                    </a:p>
                  </a:txBody>
                  <a:tcPr/>
                </a:tc>
                <a:tc>
                  <a:txBody>
                    <a:bodyPr/>
                    <a:p>
                      <a:pPr>
                        <a:buNone/>
                      </a:pPr>
                      <a:r>
                        <a:rPr lang="zh-CN" altLang="en-US"/>
                        <a:t>欣赏高音质歌曲，下载适合自己的音质</a:t>
                      </a:r>
                      <a:endParaRPr lang="zh-CN" altLang="en-US"/>
                    </a:p>
                  </a:txBody>
                  <a:tcPr/>
                </a:tc>
                <a:tc>
                  <a:txBody>
                    <a:bodyPr/>
                    <a:p>
                      <a:pPr>
                        <a:buNone/>
                      </a:pPr>
                      <a:r>
                        <a:rPr lang="zh-CN" altLang="en-US"/>
                        <a:t>基本满足</a:t>
                      </a:r>
                      <a:endParaRPr lang="zh-CN" altLang="en-US"/>
                    </a:p>
                  </a:txBody>
                  <a:tcPr/>
                </a:tc>
                <a:tc>
                  <a:txBody>
                    <a:bodyPr/>
                    <a:p>
                      <a:pPr>
                        <a:buNone/>
                      </a:pPr>
                      <a:r>
                        <a:rPr lang="zh-CN" altLang="en-US"/>
                        <a:t>有杜比专区</a:t>
                      </a:r>
                      <a:endParaRPr lang="zh-CN" altLang="en-US"/>
                    </a:p>
                  </a:txBody>
                  <a:tcPr/>
                </a:tc>
              </a:tr>
              <a:tr h="381000">
                <a:tc>
                  <a:txBody>
                    <a:bodyPr/>
                    <a:p>
                      <a:pPr>
                        <a:buNone/>
                      </a:pPr>
                      <a:r>
                        <a:rPr lang="zh-CN" altLang="en-US"/>
                        <a:t>视频</a:t>
                      </a:r>
                      <a:endParaRPr lang="zh-CN" altLang="en-US"/>
                    </a:p>
                  </a:txBody>
                  <a:tcPr/>
                </a:tc>
                <a:tc>
                  <a:txBody>
                    <a:bodyPr/>
                    <a:p>
                      <a:pPr>
                        <a:buNone/>
                      </a:pPr>
                      <a:r>
                        <a:rPr lang="zh-CN" altLang="en-US"/>
                        <a:t>听歌同时看MV</a:t>
                      </a:r>
                      <a:endParaRPr lang="zh-CN" altLang="en-US"/>
                    </a:p>
                  </a:txBody>
                  <a:tcPr/>
                </a:tc>
                <a:tc>
                  <a:txBody>
                    <a:bodyPr/>
                    <a:p>
                      <a:pPr>
                        <a:buNone/>
                      </a:pPr>
                      <a:r>
                        <a:rPr lang="zh-CN" altLang="en-US"/>
                        <a:t>基本满足</a:t>
                      </a:r>
                      <a:endParaRPr lang="zh-CN" altLang="en-US"/>
                    </a:p>
                  </a:txBody>
                  <a:tcPr/>
                </a:tc>
                <a:tc>
                  <a:txBody>
                    <a:bodyPr/>
                    <a:p>
                      <a:pPr>
                        <a:buNone/>
                      </a:pPr>
                      <a:r>
                        <a:rPr lang="zh-CN" altLang="en-US"/>
                        <a:t>看评论不便，使用体验不佳</a:t>
                      </a:r>
                      <a:endParaRPr lang="zh-CN" altLang="en-US"/>
                    </a:p>
                  </a:txBody>
                  <a:tcPr/>
                </a:tc>
              </a:tr>
              <a:tr h="381000">
                <a:tc>
                  <a:txBody>
                    <a:bodyPr/>
                    <a:p>
                      <a:pPr>
                        <a:buNone/>
                      </a:pPr>
                      <a:r>
                        <a:rPr lang="zh-CN" altLang="en-US"/>
                        <a:t>听歌识曲</a:t>
                      </a:r>
                      <a:endParaRPr lang="zh-CN" altLang="en-US"/>
                    </a:p>
                  </a:txBody>
                  <a:tcPr/>
                </a:tc>
                <a:tc>
                  <a:txBody>
                    <a:bodyPr/>
                    <a:p>
                      <a:pPr>
                        <a:buNone/>
                      </a:pPr>
                      <a:r>
                        <a:rPr lang="zh-CN" altLang="en-US"/>
                        <a:t>识别偶然发现的歌</a:t>
                      </a:r>
                      <a:endParaRPr lang="zh-CN" altLang="en-US"/>
                    </a:p>
                  </a:txBody>
                  <a:tcPr/>
                </a:tc>
                <a:tc>
                  <a:txBody>
                    <a:bodyPr/>
                    <a:p>
                      <a:pPr>
                        <a:buNone/>
                      </a:pPr>
                      <a:r>
                        <a:rPr lang="zh-CN" altLang="en-US"/>
                        <a:t>完美满足</a:t>
                      </a:r>
                      <a:endParaRPr lang="zh-CN" altLang="en-US"/>
                    </a:p>
                  </a:txBody>
                  <a:tcPr/>
                </a:tc>
                <a:tc>
                  <a:txBody>
                    <a:bodyPr/>
                    <a:p>
                      <a:pPr>
                        <a:buNone/>
                      </a:pPr>
                      <a:endParaRPr lang="zh-CN" altLang="en-US"/>
                    </a:p>
                  </a:txBody>
                  <a:tcPr/>
                </a:tc>
              </a:tr>
              <a:tr h="381000">
                <a:tc>
                  <a:txBody>
                    <a:bodyPr/>
                    <a:p>
                      <a:pPr>
                        <a:buNone/>
                      </a:pPr>
                      <a:r>
                        <a:rPr lang="zh-CN" altLang="en-US"/>
                        <a:t>多平台互联</a:t>
                      </a:r>
                      <a:endParaRPr lang="zh-CN" altLang="en-US"/>
                    </a:p>
                  </a:txBody>
                  <a:tcPr/>
                </a:tc>
                <a:tc>
                  <a:txBody>
                    <a:bodyPr/>
                    <a:p>
                      <a:pPr>
                        <a:buNone/>
                      </a:pPr>
                      <a:r>
                        <a:rPr lang="zh-CN" altLang="en-US"/>
                        <a:t>不同设备随时听歌</a:t>
                      </a:r>
                      <a:endParaRPr lang="zh-CN" altLang="en-US"/>
                    </a:p>
                  </a:txBody>
                  <a:tcPr/>
                </a:tc>
                <a:tc>
                  <a:txBody>
                    <a:bodyPr/>
                    <a:p>
                      <a:pPr>
                        <a:buNone/>
                      </a:pPr>
                      <a:r>
                        <a:rPr lang="zh-CN" altLang="en-US"/>
                        <a:t>完美满足</a:t>
                      </a:r>
                      <a:endParaRPr lang="zh-CN" altLang="en-US"/>
                    </a:p>
                  </a:txBody>
                  <a:tcPr/>
                </a:tc>
                <a:tc>
                  <a:txBody>
                    <a:bodyPr/>
                    <a:p>
                      <a:pPr>
                        <a:buNone/>
                      </a:pPr>
                      <a:r>
                        <a:rPr lang="zh-CN" altLang="en-US"/>
                        <a:t>手机客户端和PC端同步不及时，Linux版本Bug多，体验不佳</a:t>
                      </a:r>
                      <a:endParaRPr lang="zh-CN" altLang="en-US"/>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网易云音乐</a:t>
            </a:r>
            <a:endParaRPr lang="zh-CN" altLang="en-US"/>
          </a:p>
        </p:txBody>
      </p:sp>
      <p:sp>
        <p:nvSpPr>
          <p:cNvPr id="3" name="内容占位符 2"/>
          <p:cNvSpPr>
            <a:spLocks noGrp="1"/>
          </p:cNvSpPr>
          <p:nvPr>
            <p:ph idx="1"/>
          </p:nvPr>
        </p:nvSpPr>
        <p:spPr/>
        <p:txBody>
          <a:bodyPr/>
          <a:p>
            <a:r>
              <a:rPr lang="zh-CN" altLang="en-US" sz="2000"/>
              <a:t>打开软件进入软件主页，默认的主页是推荐页面，左侧为移动端，右侧为PC端。</a:t>
            </a:r>
            <a:endParaRPr lang="zh-CN" altLang="en-US" sz="2000"/>
          </a:p>
          <a:p>
            <a:endParaRPr lang="zh-CN" altLang="en-US" sz="2000"/>
          </a:p>
        </p:txBody>
      </p:sp>
      <p:pic>
        <p:nvPicPr>
          <p:cNvPr id="4" name="图片 3"/>
          <p:cNvPicPr>
            <a:picLocks noChangeAspect="1"/>
          </p:cNvPicPr>
          <p:nvPr/>
        </p:nvPicPr>
        <p:blipFill>
          <a:blip r:embed="rId1"/>
          <a:stretch>
            <a:fillRect/>
          </a:stretch>
        </p:blipFill>
        <p:spPr>
          <a:xfrm>
            <a:off x="394970" y="2348865"/>
            <a:ext cx="8352155" cy="4185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000"/>
              <a:t>可以看到其布局与QQ音乐大致相似，但是占据很大一部分的空间的头部最显眼位置，会显示无关音乐的广告，这一点体验十分不佳。并且PC端默认的顶部UI饱和度过高，交互按钮和底色差别很小，看起来很累眼。</a:t>
            </a:r>
            <a:endParaRPr lang="zh-CN" altLang="en-US" sz="2000"/>
          </a:p>
        </p:txBody>
      </p:sp>
      <p:pic>
        <p:nvPicPr>
          <p:cNvPr id="4" name="内容占位符 3"/>
          <p:cNvPicPr>
            <a:picLocks noChangeAspect="1"/>
          </p:cNvPicPr>
          <p:nvPr>
            <p:ph idx="1"/>
          </p:nvPr>
        </p:nvPicPr>
        <p:blipFill>
          <a:blip r:embed="rId1"/>
          <a:stretch>
            <a:fillRect/>
          </a:stretch>
        </p:blipFill>
        <p:spPr>
          <a:xfrm>
            <a:off x="35560" y="1124585"/>
            <a:ext cx="9072880" cy="4574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179705" y="1196975"/>
            <a:ext cx="8229600" cy="4525963"/>
          </a:xfrm>
        </p:spPr>
        <p:txBody>
          <a:bodyPr/>
          <a:p>
            <a:r>
              <a:rPr lang="zh-CN" altLang="en-US" sz="1800"/>
              <a:t>在歌曲播放，歌单创建，歌曲收藏等方面功能均正常。有一点不习惯的是，移动端网易云的歌词需要通过点击屏幕中的圆盘来显示，这一点对于不知道操作的用户来说有些隐蔽。移动端点击进入歌词界面后左滑可以查看歌曲百科，但遗憾的是在PC端没有此项功能。关于收藏歌曲，在歌曲界面点击爱心图标进行的歌曲收藏和</a:t>
            </a:r>
            <a:r>
              <a:rPr lang="en-US" altLang="zh-CN" sz="1800"/>
              <a:t>“</a:t>
            </a:r>
            <a:r>
              <a:rPr lang="zh-CN" altLang="en-US" sz="1800"/>
              <a:t>我的</a:t>
            </a:r>
            <a:r>
              <a:rPr lang="en-US" altLang="zh-CN" sz="1800"/>
              <a:t>”</a:t>
            </a:r>
            <a:r>
              <a:rPr lang="zh-CN" altLang="en-US" sz="1800"/>
              <a:t>界面中的收藏不是一回事，导致我想找我喜欢的音乐时，进入收藏找了很久没有找到，非常疑惑。</a:t>
            </a:r>
            <a:endParaRPr lang="zh-CN" altLang="en-US" sz="1800"/>
          </a:p>
          <a:p>
            <a:r>
              <a:rPr lang="zh-CN" altLang="en-US" sz="1800">
                <a:solidFill>
                  <a:srgbClr val="FF0000"/>
                </a:solidFill>
              </a:rPr>
              <a:t>在曲库方面，网易云音乐不如QQ音乐全面，例如周杰伦、周深的大部分歌曲在网易云都没有版权，一些热门音乐综艺也没有。相反，一些小众一些的民谣或古风音乐人的歌曲版权在网易云相对齐全，但是他们的热门代表作在QQ音乐也大多能找到。</a:t>
            </a:r>
            <a:endParaRPr lang="zh-CN" altLang="en-US" sz="1800">
              <a:solidFill>
                <a:srgbClr val="FF0000"/>
              </a:solidFill>
            </a:endParaRPr>
          </a:p>
          <a:p>
            <a:r>
              <a:rPr lang="zh-CN" altLang="en-US" sz="1800"/>
              <a:t>在体验基础功能时，我将网易云切到后台，想同时处理其他事，然后再通过后台进入应用时，想查找歌手，结果发生闪退。目前我暂不清楚闪退原因，但这为我带来了不好的体验。</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7"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2"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3">
                                            <p:txEl>
                                              <p:pRg st="1" end="1"/>
                                            </p:txEl>
                                          </p:spTgt>
                                        </p:tgtEl>
                                        <p:attrNameLst>
                                          <p:attrName>fill.type</p:attrName>
                                        </p:attrNameLst>
                                      </p:cBhvr>
                                      <p:to>
                                        <p:strVal val="solid"/>
                                      </p:to>
                                    </p:set>
                                  </p:childTnLst>
                                </p:cTn>
                              </p:par>
                              <p:par>
                                <p:cTn id="15" presetID="27" presetClass="entr" presetSubtype="0" fill="hold" nodeType="withEffect">
                                  <p:stCondLst>
                                    <p:cond delay="0"/>
                                  </p:stCondLst>
                                  <p:iterate type="lt">
                                    <p:tmPct val="50000"/>
                                  </p:iterate>
                                  <p:childTnLst>
                                    <p:set>
                                      <p:cBhvr>
                                        <p:cTn id="16"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17"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19" dur="80"/>
                                        <p:tgtEl>
                                          <p:spTgt spid="3">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sz="2000"/>
              <a:t>在推荐方面，我体验了我平常使用较多的每日推荐，在每日推荐中，除了选择默认推荐，还可以选择风格推荐，这一点非常好评。</a:t>
            </a:r>
            <a:endParaRPr lang="zh-CN" altLang="en-US" sz="2000"/>
          </a:p>
        </p:txBody>
      </p:sp>
      <p:pic>
        <p:nvPicPr>
          <p:cNvPr id="4" name="内容占位符 3"/>
          <p:cNvPicPr>
            <a:picLocks noChangeAspect="1"/>
          </p:cNvPicPr>
          <p:nvPr>
            <p:ph idx="1"/>
          </p:nvPr>
        </p:nvPicPr>
        <p:blipFill>
          <a:blip r:embed="rId1"/>
          <a:stretch>
            <a:fillRect/>
          </a:stretch>
        </p:blipFill>
        <p:spPr>
          <a:xfrm>
            <a:off x="1619885" y="1196975"/>
            <a:ext cx="5635625" cy="5635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80983"/>
            <a:ext cx="8229600" cy="1143000"/>
          </a:xfrm>
        </p:spPr>
        <p:txBody>
          <a:bodyPr/>
          <a:p>
            <a:pPr algn="l"/>
            <a:r>
              <a:rPr lang="zh-CN" altLang="en-US" sz="2400"/>
              <a:t>在评论区方面，网易云歌曲下的评论大多与歌曲内容相关，评论质量较高，还有精选评论“星评“功能。但是会出现在评论区中强行加入类似样式的直播间广告，让我在看评论时不小心点进直播间，非常败好感。</a:t>
            </a:r>
            <a:br>
              <a:rPr lang="zh-CN" altLang="en-US" sz="2400"/>
            </a:br>
            <a:endParaRPr lang="zh-CN" altLang="en-US" sz="2400"/>
          </a:p>
        </p:txBody>
      </p:sp>
      <p:pic>
        <p:nvPicPr>
          <p:cNvPr id="5" name="图片 4"/>
          <p:cNvPicPr>
            <a:picLocks noChangeAspect="1"/>
          </p:cNvPicPr>
          <p:nvPr/>
        </p:nvPicPr>
        <p:blipFill>
          <a:blip r:embed="rId1"/>
          <a:stretch>
            <a:fillRect/>
          </a:stretch>
        </p:blipFill>
        <p:spPr>
          <a:xfrm>
            <a:off x="264795" y="908685"/>
            <a:ext cx="8614410" cy="4844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sz="2000"/>
              <a:t>社区方面，网易云的社区功能十分丰富，有圈子/树洞/广场等各种功能。不过广场中的帖子大多都是些家长里短，和音乐并无多大关系，树洞用户素质也参差不齐。以下两个截屏是我点进社区和树洞的首页，和音乐完全无关，我认为此功能体验不佳。</a:t>
            </a:r>
            <a:endParaRPr lang="zh-CN" altLang="en-US" sz="2000"/>
          </a:p>
        </p:txBody>
      </p:sp>
      <p:pic>
        <p:nvPicPr>
          <p:cNvPr id="4" name="内容占位符 3"/>
          <p:cNvPicPr>
            <a:picLocks noChangeAspect="1"/>
          </p:cNvPicPr>
          <p:nvPr>
            <p:ph idx="1"/>
          </p:nvPr>
        </p:nvPicPr>
        <p:blipFill>
          <a:blip r:embed="rId1"/>
          <a:stretch>
            <a:fillRect/>
          </a:stretch>
        </p:blipFill>
        <p:spPr>
          <a:xfrm>
            <a:off x="1187450" y="188595"/>
            <a:ext cx="6348095" cy="6348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功能与需求满足表</a:t>
            </a:r>
            <a:endParaRPr lang="zh-CN" altLang="en-US" sz="3600"/>
          </a:p>
        </p:txBody>
      </p:sp>
      <p:graphicFrame>
        <p:nvGraphicFramePr>
          <p:cNvPr id="6" name="内容占位符 5"/>
          <p:cNvGraphicFramePr/>
          <p:nvPr>
            <p:ph idx="1"/>
          </p:nvPr>
        </p:nvGraphicFramePr>
        <p:xfrm>
          <a:off x="457200" y="1600200"/>
          <a:ext cx="8229600" cy="2286000"/>
        </p:xfrm>
        <a:graphic>
          <a:graphicData uri="http://schemas.openxmlformats.org/drawingml/2006/table">
            <a:tbl>
              <a:tblPr firstRow="1" bandRow="1">
                <a:tableStyleId>{5C22544A-7EE6-4342-B048-85BDC9FD1C3A}</a:tableStyleId>
              </a:tblPr>
              <a:tblGrid>
                <a:gridCol w="2743200"/>
                <a:gridCol w="2743200"/>
                <a:gridCol w="2743200"/>
              </a:tblGrid>
              <a:tr h="381000">
                <a:tc>
                  <a:txBody>
                    <a:bodyPr/>
                    <a:p>
                      <a:pPr>
                        <a:buNone/>
                      </a:pPr>
                      <a:r>
                        <a:rPr lang="zh-CN" altLang="en-US">
                          <a:solidFill>
                            <a:schemeClr val="tx1"/>
                          </a:solidFill>
                        </a:rPr>
                        <a:t>需求</a:t>
                      </a:r>
                      <a:endParaRPr lang="zh-CN" altLang="en-US">
                        <a:solidFill>
                          <a:schemeClr val="tx1"/>
                        </a:solidFill>
                      </a:endParaRPr>
                    </a:p>
                  </a:txBody>
                  <a:tcPr/>
                </a:tc>
                <a:tc>
                  <a:txBody>
                    <a:bodyPr/>
                    <a:p>
                      <a:pPr>
                        <a:buNone/>
                      </a:pPr>
                      <a:r>
                        <a:rPr lang="zh-CN" altLang="en-US">
                          <a:solidFill>
                            <a:schemeClr val="tx1"/>
                          </a:solidFill>
                        </a:rPr>
                        <a:t>满足程度</a:t>
                      </a:r>
                      <a:endParaRPr lang="zh-CN" altLang="en-US">
                        <a:solidFill>
                          <a:schemeClr val="tx1"/>
                        </a:solidFill>
                      </a:endParaRPr>
                    </a:p>
                  </a:txBody>
                  <a:tcPr/>
                </a:tc>
                <a:tc>
                  <a:txBody>
                    <a:bodyPr/>
                    <a:p>
                      <a:pPr>
                        <a:buNone/>
                      </a:pPr>
                      <a:r>
                        <a:rPr lang="zh-CN" altLang="en-US">
                          <a:solidFill>
                            <a:schemeClr val="tx1"/>
                          </a:solidFill>
                        </a:rPr>
                        <a:t>备注</a:t>
                      </a:r>
                      <a:endParaRPr lang="zh-CN" altLang="en-US">
                        <a:solidFill>
                          <a:schemeClr val="tx1"/>
                        </a:solidFill>
                      </a:endParaRPr>
                    </a:p>
                  </a:txBody>
                  <a:tcPr/>
                </a:tc>
              </a:tr>
              <a:tr h="381000">
                <a:tc>
                  <a:txBody>
                    <a:bodyPr/>
                    <a:p>
                      <a:pPr algn="l">
                        <a:buClrTx/>
                        <a:buSzTx/>
                        <a:buFontTx/>
                        <a:buNone/>
                      </a:pPr>
                      <a:r>
                        <a:rPr lang="zh-CN" altLang="en-US"/>
                        <a:t>界面简洁易用，使用流畅</a:t>
                      </a:r>
                      <a:endParaRPr lang="zh-CN" altLang="en-US"/>
                    </a:p>
                  </a:txBody>
                  <a:tcPr/>
                </a:tc>
                <a:tc>
                  <a:txBody>
                    <a:bodyPr/>
                    <a:p>
                      <a:pPr marL="0" algn="l" latinLnBrk="0">
                        <a:lnSpc>
                          <a:spcPct val="100000"/>
                        </a:lnSpc>
                        <a:buClrTx/>
                        <a:buSzTx/>
                        <a:buFontTx/>
                      </a:pPr>
                      <a:r>
                        <a:rPr lang="zh-CN" altLang="en-US" sz="1800" b="0" i="0"/>
                        <a:t>基本满足</a:t>
                      </a:r>
                      <a:endParaRPr lang="zh-CN" altLang="en-US" sz="1800" b="0" i="0"/>
                    </a:p>
                  </a:txBody>
                  <a:tcPr marL="51117" marR="51117" marT="51117" marB="51117" anchor="ctr" anchorCtr="0"/>
                </a:tc>
                <a:tc>
                  <a:txBody>
                    <a:bodyPr/>
                    <a:p>
                      <a:pPr>
                        <a:buNone/>
                      </a:pPr>
                      <a:r>
                        <a:rPr lang="zh-CN" altLang="en-US"/>
                        <a:t>PC端顶端UI不佳</a:t>
                      </a:r>
                      <a:endParaRPr lang="zh-CN" altLang="en-US"/>
                    </a:p>
                  </a:txBody>
                  <a:tcPr/>
                </a:tc>
              </a:tr>
              <a:tr h="381000">
                <a:tc>
                  <a:txBody>
                    <a:bodyPr/>
                    <a:p>
                      <a:pPr>
                        <a:buNone/>
                      </a:pPr>
                      <a:r>
                        <a:rPr lang="zh-CN" altLang="en-US"/>
                        <a:t>能正常控制音乐播放，下载音乐，查看歌词，曲库全面</a:t>
                      </a:r>
                      <a:endParaRPr lang="zh-CN" altLang="en-US"/>
                    </a:p>
                  </a:txBody>
                  <a:tcPr/>
                </a:tc>
                <a:tc>
                  <a:txBody>
                    <a:bodyPr/>
                    <a:p>
                      <a:pPr>
                        <a:buNone/>
                      </a:pPr>
                      <a:r>
                        <a:rPr lang="zh-CN" altLang="en-US"/>
                        <a:t>基本满足</a:t>
                      </a:r>
                      <a:endParaRPr lang="zh-CN" altLang="en-US"/>
                    </a:p>
                  </a:txBody>
                  <a:tcPr/>
                </a:tc>
                <a:tc>
                  <a:txBody>
                    <a:bodyPr/>
                    <a:p>
                      <a:pPr>
                        <a:buNone/>
                      </a:pPr>
                      <a:r>
                        <a:rPr lang="zh-CN" altLang="en-US"/>
                        <a:t>曲库不全面</a:t>
                      </a:r>
                      <a:endParaRPr lang="zh-CN" altLang="en-US"/>
                    </a:p>
                  </a:txBody>
                  <a:tcPr/>
                </a:tc>
              </a:tr>
              <a:tr h="381000">
                <a:tc>
                  <a:txBody>
                    <a:bodyPr/>
                    <a:p>
                      <a:pPr>
                        <a:buNone/>
                      </a:pPr>
                      <a:r>
                        <a:rPr lang="zh-CN" altLang="en-US"/>
                        <a:t>查看歌曲的具体信息，例如歌手，发行年份等基本满足</a:t>
                      </a:r>
                      <a:endParaRPr lang="zh-CN" altLang="en-US"/>
                    </a:p>
                  </a:txBody>
                  <a:tcPr/>
                </a:tc>
                <a:tc>
                  <a:txBody>
                    <a:bodyPr/>
                    <a:p>
                      <a:pPr>
                        <a:buNone/>
                      </a:pPr>
                      <a:r>
                        <a:rPr lang="zh-CN" altLang="en-US"/>
                        <a:t>基本满足</a:t>
                      </a:r>
                      <a:endParaRPr lang="zh-CN" altLang="en-US"/>
                    </a:p>
                  </a:txBody>
                  <a:tcPr/>
                </a:tc>
                <a:tc>
                  <a:txBody>
                    <a:bodyPr/>
                    <a:p>
                      <a:pPr>
                        <a:buNone/>
                      </a:pPr>
                      <a:r>
                        <a:rPr lang="zh-CN" altLang="en-US"/>
                        <a:t>PC端没有找到位置</a:t>
                      </a:r>
                      <a:endParaRPr lang="zh-CN" altLang="en-US"/>
                    </a:p>
                  </a:txBody>
                  <a:tcPr/>
                </a:tc>
              </a:tr>
              <a:tr h="381000">
                <a:tc>
                  <a:txBody>
                    <a:bodyPr/>
                    <a:p>
                      <a:pPr>
                        <a:buNone/>
                      </a:pPr>
                      <a:r>
                        <a:rPr lang="zh-CN" altLang="en-US"/>
                        <a:t>能建立和管理歌单，便于管理自己喜欢的音乐</a:t>
                      </a:r>
                      <a:endParaRPr lang="zh-CN" altLang="en-US"/>
                    </a:p>
                  </a:txBody>
                  <a:tcPr/>
                </a:tc>
                <a:tc>
                  <a:txBody>
                    <a:bodyPr/>
                    <a:p>
                      <a:pPr>
                        <a:buNone/>
                      </a:pPr>
                      <a:r>
                        <a:rPr lang="zh-CN" altLang="en-US"/>
                        <a:t>完美满足</a:t>
                      </a:r>
                      <a:endParaRPr lang="zh-CN" altLang="en-US"/>
                    </a:p>
                  </a:txBody>
                  <a:tcPr/>
                </a:tc>
                <a:tc>
                  <a:txBody>
                    <a:bodyPr/>
                    <a:p>
                      <a:pPr>
                        <a:buNone/>
                      </a:pPr>
                      <a:r>
                        <a:rPr lang="zh-CN" altLang="en-US"/>
                        <a:t>收藏和“我喜欢”分开需要适应</a:t>
                      </a:r>
                      <a:endParaRPr lang="zh-CN" altLang="en-US"/>
                    </a:p>
                  </a:txBody>
                  <a:tcPr/>
                </a:tc>
              </a:tr>
              <a:tr h="381000">
                <a:tc>
                  <a:txBody>
                    <a:bodyPr/>
                    <a:p>
                      <a:pPr>
                        <a:buNone/>
                      </a:pPr>
                      <a:r>
                        <a:rPr lang="zh-CN" altLang="en-US"/>
                        <a:t>可以对歌曲进行查找，筛选</a:t>
                      </a:r>
                      <a:endParaRPr lang="zh-CN" altLang="en-US"/>
                    </a:p>
                  </a:txBody>
                  <a:tcPr/>
                </a:tc>
                <a:tc>
                  <a:txBody>
                    <a:bodyPr/>
                    <a:p>
                      <a:pPr>
                        <a:buNone/>
                      </a:pPr>
                      <a:r>
                        <a:rPr lang="zh-CN" altLang="en-US"/>
                        <a:t>完美满足</a:t>
                      </a:r>
                      <a:endParaRPr lang="zh-CN" altLang="en-US"/>
                    </a:p>
                  </a:txBody>
                  <a:tcPr/>
                </a:tc>
                <a:tc>
                  <a:txBody>
                    <a:bodyPr/>
                    <a:p>
                      <a:pPr>
                        <a:buNone/>
                      </a:pPr>
                      <a:endParaRPr lang="zh-CN" altLang="en-US"/>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539750" y="4293235"/>
            <a:ext cx="8229600" cy="4525963"/>
          </a:xfrm>
        </p:spPr>
        <p:txBody>
          <a:bodyPr/>
          <a:p>
            <a:pPr marL="0" indent="0">
              <a:buNone/>
            </a:pPr>
            <a:r>
              <a:rPr lang="zh-CN" altLang="en-US" sz="2000"/>
              <a:t>软件优缺点分析</a:t>
            </a:r>
            <a:endParaRPr lang="zh-CN" altLang="en-US" sz="2000"/>
          </a:p>
          <a:p>
            <a:r>
              <a:rPr lang="zh-CN" altLang="en-US" sz="2000"/>
              <a:t>优点：可以满足基本听歌需求，推荐可定制化程度好，社区功能多，对独立音乐人比较友好，评论环境好</a:t>
            </a:r>
            <a:endParaRPr lang="zh-CN" altLang="en-US" sz="2000"/>
          </a:p>
          <a:p>
            <a:r>
              <a:rPr lang="zh-CN" altLang="en-US" sz="2000"/>
              <a:t>缺点：界面略乱，广告多，在评论中强加引导性广告，曲库不全，社区中帖子质量参差不齐</a:t>
            </a:r>
            <a:endParaRPr lang="zh-CN" altLang="en-US" sz="2000"/>
          </a:p>
        </p:txBody>
      </p:sp>
      <p:graphicFrame>
        <p:nvGraphicFramePr>
          <p:cNvPr id="6" name="表格 5"/>
          <p:cNvGraphicFramePr/>
          <p:nvPr/>
        </p:nvGraphicFramePr>
        <p:xfrm>
          <a:off x="408305" y="1177290"/>
          <a:ext cx="8229600" cy="2956560"/>
        </p:xfrm>
        <a:graphic>
          <a:graphicData uri="http://schemas.openxmlformats.org/drawingml/2006/table">
            <a:tbl>
              <a:tblPr firstRow="1" bandRow="1">
                <a:tableStyleId>{5C22544A-7EE6-4342-B048-85BDC9FD1C3A}</a:tableStyleId>
              </a:tblPr>
              <a:tblGrid>
                <a:gridCol w="2057400"/>
                <a:gridCol w="2057400"/>
                <a:gridCol w="2057400"/>
                <a:gridCol w="2057400"/>
              </a:tblGrid>
              <a:tr h="381000">
                <a:tc>
                  <a:txBody>
                    <a:bodyPr/>
                    <a:p>
                      <a:pPr>
                        <a:buNone/>
                      </a:pPr>
                      <a:r>
                        <a:rPr lang="zh-CN" altLang="en-US">
                          <a:solidFill>
                            <a:schemeClr val="tx1"/>
                          </a:solidFill>
                        </a:rPr>
                        <a:t>需求</a:t>
                      </a:r>
                      <a:endParaRPr lang="zh-CN" altLang="en-US">
                        <a:solidFill>
                          <a:schemeClr val="tx1"/>
                        </a:solidFill>
                      </a:endParaRPr>
                    </a:p>
                  </a:txBody>
                  <a:tcPr/>
                </a:tc>
                <a:tc>
                  <a:txBody>
                    <a:bodyPr/>
                    <a:p>
                      <a:pPr>
                        <a:buNone/>
                      </a:pPr>
                      <a:r>
                        <a:rPr lang="zh-CN" altLang="en-US">
                          <a:solidFill>
                            <a:schemeClr val="tx1"/>
                          </a:solidFill>
                        </a:rPr>
                        <a:t>满足的需求</a:t>
                      </a:r>
                      <a:endParaRPr lang="zh-CN" altLang="en-US">
                        <a:solidFill>
                          <a:schemeClr val="tx1"/>
                        </a:solidFill>
                      </a:endParaRPr>
                    </a:p>
                  </a:txBody>
                  <a:tcPr/>
                </a:tc>
                <a:tc>
                  <a:txBody>
                    <a:bodyPr/>
                    <a:p>
                      <a:pPr>
                        <a:buNone/>
                      </a:pPr>
                      <a:r>
                        <a:rPr lang="zh-CN" altLang="en-US">
                          <a:solidFill>
                            <a:schemeClr val="tx1"/>
                          </a:solidFill>
                        </a:rPr>
                        <a:t>满足程度</a:t>
                      </a:r>
                      <a:endParaRPr lang="zh-CN" altLang="en-US">
                        <a:solidFill>
                          <a:schemeClr val="tx1"/>
                        </a:solidFill>
                      </a:endParaRPr>
                    </a:p>
                  </a:txBody>
                  <a:tcPr/>
                </a:tc>
                <a:tc>
                  <a:txBody>
                    <a:bodyPr/>
                    <a:p>
                      <a:pPr>
                        <a:buNone/>
                      </a:pPr>
                      <a:r>
                        <a:rPr lang="zh-CN" altLang="en-US">
                          <a:solidFill>
                            <a:schemeClr val="tx1"/>
                          </a:solidFill>
                        </a:rPr>
                        <a:t>备注</a:t>
                      </a:r>
                      <a:endParaRPr lang="zh-CN" altLang="en-US">
                        <a:solidFill>
                          <a:schemeClr val="tx1"/>
                        </a:solidFill>
                      </a:endParaRPr>
                    </a:p>
                  </a:txBody>
                  <a:tcPr/>
                </a:tc>
              </a:tr>
              <a:tr h="381000">
                <a:tc>
                  <a:txBody>
                    <a:bodyPr/>
                    <a:p>
                      <a:pPr algn="l">
                        <a:buClrTx/>
                        <a:buSzTx/>
                        <a:buFontTx/>
                        <a:buNone/>
                      </a:pPr>
                      <a:r>
                        <a:rPr lang="zh-CN" altLang="en-US"/>
                        <a:t>歌曲推荐</a:t>
                      </a:r>
                      <a:endParaRPr lang="zh-CN" altLang="en-US"/>
                    </a:p>
                  </a:txBody>
                  <a:tcPr/>
                </a:tc>
                <a:tc>
                  <a:txBody>
                    <a:bodyPr/>
                    <a:p>
                      <a:pPr algn="l">
                        <a:buClrTx/>
                        <a:buSzTx/>
                        <a:buFontTx/>
                        <a:buNone/>
                      </a:pPr>
                      <a:r>
                        <a:rPr lang="zh-CN" altLang="en-US"/>
                        <a:t>发现新歌</a:t>
                      </a:r>
                      <a:endParaRPr lang="zh-CN" altLang="en-US"/>
                    </a:p>
                  </a:txBody>
                  <a:tcPr/>
                </a:tc>
                <a:tc>
                  <a:txBody>
                    <a:bodyPr/>
                    <a:p>
                      <a:pPr marL="0" algn="l" latinLnBrk="0">
                        <a:lnSpc>
                          <a:spcPct val="100000"/>
                        </a:lnSpc>
                        <a:buClrTx/>
                        <a:buSzTx/>
                        <a:buFontTx/>
                      </a:pPr>
                      <a:r>
                        <a:rPr lang="zh-CN" altLang="en-US" sz="1800" b="0" i="0"/>
                        <a:t>完美满足</a:t>
                      </a:r>
                      <a:endParaRPr lang="zh-CN" altLang="en-US" sz="1800" b="0" i="0"/>
                    </a:p>
                  </a:txBody>
                  <a:tcPr marL="51117" marR="51117" marT="51117" marB="51117" anchor="ctr" anchorCtr="0"/>
                </a:tc>
                <a:tc>
                  <a:txBody>
                    <a:bodyPr/>
                    <a:p>
                      <a:pPr>
                        <a:buNone/>
                      </a:pPr>
                      <a:r>
                        <a:rPr lang="zh-CN" altLang="en-US"/>
                        <a:t>多种推荐维度，自定义推荐风格</a:t>
                      </a:r>
                      <a:endParaRPr lang="zh-CN" altLang="en-US"/>
                    </a:p>
                  </a:txBody>
                  <a:tcPr/>
                </a:tc>
              </a:tr>
              <a:tr h="914400">
                <a:tc>
                  <a:txBody>
                    <a:bodyPr/>
                    <a:p>
                      <a:pPr>
                        <a:buNone/>
                      </a:pPr>
                      <a:r>
                        <a:rPr lang="zh-CN" altLang="en-US"/>
                        <a:t>音质区分</a:t>
                      </a:r>
                      <a:endParaRPr lang="zh-CN" altLang="en-US"/>
                    </a:p>
                  </a:txBody>
                  <a:tcPr/>
                </a:tc>
                <a:tc>
                  <a:txBody>
                    <a:bodyPr/>
                    <a:p>
                      <a:pPr>
                        <a:buNone/>
                      </a:pPr>
                      <a:r>
                        <a:rPr lang="zh-CN" altLang="en-US"/>
                        <a:t>欣赏高音质歌曲，下载适合自己的音质</a:t>
                      </a:r>
                      <a:endParaRPr lang="zh-CN" altLang="en-US"/>
                    </a:p>
                  </a:txBody>
                  <a:tcPr/>
                </a:tc>
                <a:tc>
                  <a:txBody>
                    <a:bodyPr/>
                    <a:p>
                      <a:pPr>
                        <a:buNone/>
                      </a:pPr>
                      <a:r>
                        <a:rPr lang="zh-CN" altLang="en-US"/>
                        <a:t>完美满足</a:t>
                      </a:r>
                      <a:endParaRPr lang="zh-CN" altLang="en-US"/>
                    </a:p>
                  </a:txBody>
                  <a:tcPr/>
                </a:tc>
                <a:tc>
                  <a:txBody>
                    <a:bodyPr/>
                    <a:p>
                      <a:pPr>
                        <a:buNone/>
                      </a:pPr>
                      <a:r>
                        <a:rPr lang="zh-CN" altLang="en-US"/>
                        <a:t>鲸云音效</a:t>
                      </a:r>
                      <a:endParaRPr lang="zh-CN" altLang="en-US"/>
                    </a:p>
                  </a:txBody>
                  <a:tcPr/>
                </a:tc>
              </a:tr>
              <a:tr h="381000">
                <a:tc>
                  <a:txBody>
                    <a:bodyPr/>
                    <a:p>
                      <a:pPr>
                        <a:buNone/>
                      </a:pPr>
                      <a:r>
                        <a:rPr lang="zh-CN" altLang="en-US"/>
                        <a:t>听歌识曲</a:t>
                      </a:r>
                      <a:endParaRPr lang="zh-CN" altLang="en-US"/>
                    </a:p>
                  </a:txBody>
                  <a:tcPr/>
                </a:tc>
                <a:tc>
                  <a:txBody>
                    <a:bodyPr/>
                    <a:p>
                      <a:pPr>
                        <a:buNone/>
                      </a:pPr>
                      <a:r>
                        <a:rPr lang="zh-CN" altLang="en-US"/>
                        <a:t>识别偶然发现的歌</a:t>
                      </a:r>
                      <a:endParaRPr lang="zh-CN" altLang="en-US"/>
                    </a:p>
                  </a:txBody>
                  <a:tcPr/>
                </a:tc>
                <a:tc>
                  <a:txBody>
                    <a:bodyPr/>
                    <a:p>
                      <a:pPr>
                        <a:buNone/>
                      </a:pPr>
                      <a:r>
                        <a:rPr lang="zh-CN" altLang="en-US"/>
                        <a:t>完美满足</a:t>
                      </a:r>
                      <a:endParaRPr lang="zh-CN" altLang="en-US"/>
                    </a:p>
                  </a:txBody>
                  <a:tcPr/>
                </a:tc>
                <a:tc>
                  <a:txBody>
                    <a:bodyPr/>
                    <a:p>
                      <a:pPr>
                        <a:buNone/>
                      </a:pPr>
                      <a:endParaRPr lang="zh-CN" altLang="en-US"/>
                    </a:p>
                  </a:txBody>
                  <a:tcPr/>
                </a:tc>
              </a:tr>
              <a:tr h="381000">
                <a:tc>
                  <a:txBody>
                    <a:bodyPr/>
                    <a:p>
                      <a:pPr>
                        <a:buNone/>
                      </a:pPr>
                      <a:r>
                        <a:rPr lang="zh-CN" altLang="en-US"/>
                        <a:t>社区功能</a:t>
                      </a:r>
                      <a:endParaRPr lang="zh-CN" altLang="en-US"/>
                    </a:p>
                  </a:txBody>
                  <a:tcPr/>
                </a:tc>
                <a:tc>
                  <a:txBody>
                    <a:bodyPr/>
                    <a:p>
                      <a:pPr>
                        <a:buNone/>
                      </a:pPr>
                      <a:r>
                        <a:rPr lang="zh-CN" altLang="en-US"/>
                        <a:t>交友，交流音乐</a:t>
                      </a:r>
                      <a:endParaRPr lang="zh-CN" altLang="en-US"/>
                    </a:p>
                  </a:txBody>
                  <a:tcPr/>
                </a:tc>
                <a:tc>
                  <a:txBody>
                    <a:bodyPr/>
                    <a:p>
                      <a:pPr>
                        <a:buNone/>
                      </a:pPr>
                      <a:r>
                        <a:rPr lang="zh-CN" altLang="en-US"/>
                        <a:t>完美满足</a:t>
                      </a:r>
                      <a:endParaRPr lang="zh-CN" altLang="en-US"/>
                    </a:p>
                  </a:txBody>
                  <a:tcPr/>
                </a:tc>
                <a:tc>
                  <a:txBody>
                    <a:bodyPr/>
                    <a:p>
                      <a:pPr>
                        <a:buNone/>
                      </a:pPr>
                      <a:r>
                        <a:rPr lang="zh-CN" altLang="en-US"/>
                        <a:t>帖子质量参差不齐，与音乐无关</a:t>
                      </a:r>
                      <a:endParaRPr lang="zh-CN" altLang="en-US"/>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315" y="188595"/>
            <a:ext cx="3259455" cy="643890"/>
          </a:xfrm>
        </p:spPr>
        <p:txBody>
          <a:bodyPr/>
          <a:p>
            <a:r>
              <a:rPr lang="en-US" altLang="zh-CN"/>
              <a:t>QQ</a:t>
            </a:r>
            <a:r>
              <a:rPr lang="zh-CN" altLang="en-US"/>
              <a:t>音乐</a:t>
            </a:r>
            <a:endParaRPr lang="zh-CN" altLang="en-US"/>
          </a:p>
        </p:txBody>
      </p:sp>
      <p:sp>
        <p:nvSpPr>
          <p:cNvPr id="3" name="内容占位符 2"/>
          <p:cNvSpPr>
            <a:spLocks noGrp="1"/>
          </p:cNvSpPr>
          <p:nvPr>
            <p:ph idx="1"/>
          </p:nvPr>
        </p:nvSpPr>
        <p:spPr>
          <a:xfrm>
            <a:off x="179705" y="908685"/>
            <a:ext cx="8229600" cy="4525963"/>
          </a:xfrm>
        </p:spPr>
        <p:txBody>
          <a:bodyPr/>
          <a:p>
            <a:r>
              <a:rPr lang="zh-CN" altLang="en-US" sz="2000">
                <a:solidFill>
                  <a:schemeClr val="tx2"/>
                </a:solidFill>
                <a:latin typeface="+mj-lt"/>
                <a:ea typeface="+mj-ea"/>
                <a:cs typeface="+mj-cs"/>
              </a:rPr>
              <a:t>QQ音乐是我平时最常用的音乐软件，我常用的功能有：搜索歌曲并收藏，播放收藏的歌曲，查看歌曲的歌词，查看评论区。</a:t>
            </a:r>
            <a:endParaRPr lang="zh-CN" altLang="en-US" sz="2000">
              <a:solidFill>
                <a:schemeClr val="tx2"/>
              </a:solidFill>
              <a:latin typeface="+mj-lt"/>
              <a:ea typeface="+mj-ea"/>
              <a:cs typeface="+mj-cs"/>
            </a:endParaRPr>
          </a:p>
          <a:p>
            <a:r>
              <a:rPr lang="zh-CN" altLang="en-US" sz="2000">
                <a:solidFill>
                  <a:schemeClr val="tx2"/>
                </a:solidFill>
                <a:latin typeface="+mj-lt"/>
                <a:ea typeface="+mj-ea"/>
                <a:cs typeface="+mj-cs"/>
              </a:rPr>
              <a:t>以下是使用软件不同功能时的截图（左为移动端，右为PC端）。</a:t>
            </a:r>
            <a:endParaRPr lang="zh-CN" altLang="en-US" sz="2000">
              <a:solidFill>
                <a:schemeClr val="tx2"/>
              </a:solidFill>
              <a:latin typeface="+mj-lt"/>
              <a:ea typeface="+mj-ea"/>
              <a:cs typeface="+mj-cs"/>
            </a:endParaRPr>
          </a:p>
          <a:p>
            <a:endParaRPr lang="zh-CN" altLang="en-US" sz="2400"/>
          </a:p>
        </p:txBody>
      </p:sp>
      <p:pic>
        <p:nvPicPr>
          <p:cNvPr id="4" name="图片 3"/>
          <p:cNvPicPr>
            <a:picLocks noChangeAspect="1"/>
          </p:cNvPicPr>
          <p:nvPr/>
        </p:nvPicPr>
        <p:blipFill>
          <a:blip r:embed="rId1"/>
          <a:stretch>
            <a:fillRect/>
          </a:stretch>
        </p:blipFill>
        <p:spPr>
          <a:xfrm>
            <a:off x="539750" y="2061210"/>
            <a:ext cx="8071485" cy="4671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2"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3">
                                            <p:txEl>
                                              <p:pRg st="0" end="0"/>
                                            </p:txEl>
                                          </p:spTgt>
                                        </p:tgtEl>
                                        <p:attrNameLst>
                                          <p:attrName>fill.type</p:attrName>
                                        </p:attrNameLst>
                                      </p:cBhvr>
                                      <p:to>
                                        <p:strVal val="solid"/>
                                      </p:to>
                                    </p:set>
                                  </p:childTnLst>
                                </p:cTn>
                              </p:par>
                              <p:par>
                                <p:cTn id="15" presetID="27" presetClass="entr" presetSubtype="0" fill="hold" nodeType="withEffect">
                                  <p:stCondLst>
                                    <p:cond delay="0"/>
                                  </p:stCondLst>
                                  <p:iterate type="lt">
                                    <p:tmPct val="50000"/>
                                  </p:iterate>
                                  <p:childTnLst>
                                    <p:set>
                                      <p:cBhvr>
                                        <p:cTn id="16"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7"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9" dur="80"/>
                                        <p:tgtEl>
                                          <p:spTgt spid="3">
                                            <p:txEl>
                                              <p:pRg st="1" end="1"/>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44133"/>
            <a:ext cx="8229600" cy="1143000"/>
          </a:xfrm>
        </p:spPr>
        <p:txBody>
          <a:bodyPr/>
          <a:p>
            <a:r>
              <a:rPr lang="zh-CN" altLang="en-US">
                <a:sym typeface="+mn-ea"/>
              </a:rPr>
              <a:t>综合对比</a:t>
            </a:r>
            <a:endParaRPr lang="zh-CN" altLang="en-US"/>
          </a:p>
        </p:txBody>
      </p:sp>
      <p:sp>
        <p:nvSpPr>
          <p:cNvPr id="3" name="内容占位符 2"/>
          <p:cNvSpPr>
            <a:spLocks noGrp="1"/>
          </p:cNvSpPr>
          <p:nvPr>
            <p:ph idx="1"/>
          </p:nvPr>
        </p:nvSpPr>
        <p:spPr/>
        <p:txBody>
          <a:bodyPr/>
          <a:p>
            <a:endParaRPr lang="zh-CN" altLang="en-US"/>
          </a:p>
        </p:txBody>
      </p:sp>
      <p:graphicFrame>
        <p:nvGraphicFramePr>
          <p:cNvPr id="4" name="表格 3"/>
          <p:cNvGraphicFramePr/>
          <p:nvPr>
            <p:custDataLst>
              <p:tags r:id="rId1"/>
            </p:custDataLst>
          </p:nvPr>
        </p:nvGraphicFramePr>
        <p:xfrm>
          <a:off x="374015" y="1010285"/>
          <a:ext cx="8336280" cy="5123180"/>
        </p:xfrm>
        <a:graphic>
          <a:graphicData uri="http://schemas.openxmlformats.org/drawingml/2006/table">
            <a:tbl>
              <a:tblPr/>
              <a:tblGrid>
                <a:gridCol w="2778760"/>
                <a:gridCol w="2778760"/>
                <a:gridCol w="2778760"/>
              </a:tblGrid>
              <a:tr h="304800">
                <a:tc>
                  <a:txBody>
                    <a:bodyPr/>
                    <a:p>
                      <a:pPr marL="68580" algn="just">
                        <a:buClrTx/>
                        <a:buSzTx/>
                        <a:buFontTx/>
                      </a:pPr>
                      <a:r>
                        <a:rPr lang="zh-CN" sz="2000">
                          <a:latin typeface="Calibri" panose="020F0502020204030204"/>
                          <a:ea typeface="宋体" panose="02010600030101010101" pitchFamily="2" charset="-122"/>
                        </a:rPr>
                        <a:t>功能</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QQ音乐</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网易云音乐</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930910">
                <a:tc>
                  <a:txBody>
                    <a:bodyPr/>
                    <a:p>
                      <a:pPr marL="68580" algn="just">
                        <a:buClrTx/>
                        <a:buSzTx/>
                        <a:buFontTx/>
                      </a:pPr>
                      <a:r>
                        <a:rPr lang="zh-CN" sz="2000">
                          <a:latin typeface="Calibri" panose="020F0502020204030204"/>
                          <a:ea typeface="宋体" panose="02010600030101010101" pitchFamily="2" charset="-122"/>
                        </a:rPr>
                        <a:t>音乐资源	</a:t>
                      </a:r>
                      <a:endParaRPr lang="zh-CN" sz="2000">
                        <a:latin typeface="Calibri" panose="020F05020202040302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拥有丰富的版权音乐库，包括大量的独家歌曲。</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注重独立音乐人和用户原创音乐内容，提供独特的歌单推荐。</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897890">
                <a:tc>
                  <a:txBody>
                    <a:bodyPr/>
                    <a:p>
                      <a:pPr marL="68580" indent="0" algn="just">
                        <a:spcBef>
                          <a:spcPct val="0"/>
                        </a:spcBef>
                        <a:spcAft>
                          <a:spcPct val="0"/>
                        </a:spcAft>
                      </a:pPr>
                      <a:r>
                        <a:rPr lang="zh-CN" sz="2000">
                          <a:latin typeface="Calibri" panose="020F0502020204030204"/>
                          <a:ea typeface="宋体" panose="02010600030101010101" pitchFamily="2" charset="-122"/>
                        </a:rPr>
                        <a:t>社交功能</a:t>
                      </a:r>
                      <a:endParaRPr lang="zh-CN" sz="2000">
                        <a:latin typeface="Calibri" panose="020F05020202040302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支持好友动态、K歌和音乐电台。	</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以“评论区文化”著称，用户互动活跃，社区氛围浓厚。</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899160">
                <a:tc>
                  <a:txBody>
                    <a:bodyPr/>
                    <a:p>
                      <a:pPr marL="68580" algn="just">
                        <a:buClrTx/>
                        <a:buSzTx/>
                        <a:buFontTx/>
                      </a:pPr>
                      <a:r>
                        <a:rPr lang="zh-CN" sz="2000">
                          <a:latin typeface="Calibri" panose="020F0502020204030204"/>
                          <a:ea typeface="宋体" panose="02010600030101010101" pitchFamily="2" charset="-122"/>
                        </a:rPr>
                        <a:t>会员服务</a:t>
                      </a:r>
                      <a:endParaRPr lang="zh-CN" sz="2000">
                        <a:latin typeface="Calibri" panose="020F05020202040302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会员服务分为绿钻、豪华绿钻，提供高音质、无广告等权益。</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会员服务提供高音质下载、独家专辑提前听等权益。</a:t>
                      </a:r>
                      <a:endParaRPr lang="zh-CN" sz="2000">
                        <a:latin typeface="Calibri" panose="020F0502020204030204"/>
                        <a:ea typeface="宋体" panose="02010600030101010101" pitchFamily="2" charset="-122"/>
                      </a:endParaRPr>
                    </a:p>
                    <a:p>
                      <a:pPr marL="68580" algn="just">
                        <a:buClrTx/>
                        <a:buSzTx/>
                        <a:buFontTx/>
                      </a:pPr>
                      <a:r>
                        <a:rPr lang="zh-CN" sz="2000">
                          <a:latin typeface="Calibri" panose="020F0502020204030204"/>
                          <a:ea typeface="宋体" panose="02010600030101010101" pitchFamily="2" charset="-122"/>
                        </a:rPr>
                        <a:t> </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1198245">
                <a:tc>
                  <a:txBody>
                    <a:bodyPr/>
                    <a:p>
                      <a:pPr marL="68580" algn="just">
                        <a:buClrTx/>
                        <a:buSzTx/>
                        <a:buFontTx/>
                      </a:pPr>
                      <a:r>
                        <a:rPr lang="zh-CN" sz="2000">
                          <a:latin typeface="Calibri" panose="020F0502020204030204"/>
                          <a:ea typeface="宋体" panose="02010600030101010101" pitchFamily="2" charset="-122"/>
                        </a:rPr>
                        <a:t>界面设计</a:t>
                      </a:r>
                      <a:endParaRPr lang="zh-CN" sz="2000">
                        <a:latin typeface="Calibri" panose="020F05020202040302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简洁直观，突出社交和娱乐功能，调节方便且可切换为“大字模式”作为播放器使用。</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界面较复杂，注重用户的音乐体验，设计风格偏文艺。</a:t>
                      </a:r>
                      <a:endParaRPr lang="zh-CN" sz="2000">
                        <a:latin typeface="Calibri" panose="020F0502020204030204"/>
                        <a:ea typeface="宋体" panose="02010600030101010101" pitchFamily="2" charset="-122"/>
                      </a:endParaRPr>
                    </a:p>
                    <a:p>
                      <a:pPr marL="68580" algn="just">
                        <a:buClrTx/>
                        <a:buSzTx/>
                        <a:buFontTx/>
                      </a:pPr>
                      <a:r>
                        <a:rPr lang="zh-CN" sz="2000">
                          <a:latin typeface="Calibri" panose="020F0502020204030204"/>
                          <a:ea typeface="宋体" panose="02010600030101010101" pitchFamily="2" charset="-122"/>
                        </a:rPr>
                        <a:t> </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897890">
                <a:tc>
                  <a:txBody>
                    <a:bodyPr/>
                    <a:p>
                      <a:pPr marL="68580" algn="just">
                        <a:buClrTx/>
                        <a:buSzTx/>
                        <a:buFontTx/>
                      </a:pPr>
                      <a:r>
                        <a:rPr lang="zh-CN" sz="2000">
                          <a:latin typeface="Calibri" panose="020F0502020204030204"/>
                          <a:ea typeface="宋体" panose="02010600030101010101" pitchFamily="2" charset="-122"/>
                        </a:rPr>
                        <a:t>推荐算法</a:t>
                      </a:r>
                      <a:endParaRPr lang="zh-CN" sz="2000">
                        <a:latin typeface="Calibri" panose="020F0502020204030204"/>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基于腾讯生态的大数据，提供个性化的音乐推荐。</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algn="just">
                        <a:buClrTx/>
                        <a:buSzTx/>
                        <a:buFontTx/>
                      </a:pPr>
                      <a:r>
                        <a:rPr lang="zh-CN" sz="2000">
                          <a:latin typeface="Calibri" panose="020F0502020204030204"/>
                          <a:ea typeface="宋体" panose="02010600030101010101" pitchFamily="2" charset="-122"/>
                        </a:rPr>
                        <a:t>利用用户的听歌行为和喜好数据，推荐契合用户心情的音乐。</a:t>
                      </a:r>
                      <a:endParaRPr lang="zh-CN" sz="2000">
                        <a:latin typeface="Calibri" panose="020F0502020204030204"/>
                        <a:ea typeface="宋体" panose="02010600030101010101" pitchFamily="2"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2400"/>
              <a:t>QQ音乐的优势在于其庞大的音乐库和强大的推荐算法，这使得用户能够轻松找到热门歌曲和独家内容。由于QQ音乐属于腾讯生态系统的一部分，因此它能够与微信、QQ等社交平台无缝连接，增强了用户的互动体验。</a:t>
            </a:r>
            <a:endParaRPr lang="zh-CN" altLang="en-US" sz="2400"/>
          </a:p>
          <a:p>
            <a:r>
              <a:rPr lang="zh-CN" altLang="en-US" sz="2400"/>
              <a:t>网易云音乐的优势则在于其独特的用户社区和文化氛围，尤其是评论区成为了许多用户分享音乐感受的地方。此外，网易云音乐对于独立音乐人的支持和推广，使得其在年轻用户群体中拥有较高的口碑。</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7"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2"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20713"/>
            <a:ext cx="8229600" cy="1143000"/>
          </a:xfrm>
        </p:spPr>
        <p:txBody>
          <a:bodyPr/>
          <a:p>
            <a:pPr algn="l"/>
            <a:r>
              <a:rPr lang="zh-CN" altLang="en-US" sz="2000"/>
              <a:t>作为一款在市面上流行广泛的音乐软件，对于音乐播放控制，歌单建立，歌词查看，音乐搜索等方面可以做到操作流畅简洁。在曲库方面，QQ音乐的曲库较为全面，大多数热门歌曲都有版权，包括多种风格，不同语言，不同年代的歌曲，一些较新的歌曲也很快能找到，例如正在播放期间的综艺歌曲。在基本功能方面，QQ音乐表现优秀。</a:t>
            </a:r>
            <a:endParaRPr lang="zh-CN" altLang="en-US" sz="2000"/>
          </a:p>
        </p:txBody>
      </p:sp>
      <p:pic>
        <p:nvPicPr>
          <p:cNvPr id="4" name="内容占位符 3"/>
          <p:cNvPicPr>
            <a:picLocks noChangeAspect="1"/>
          </p:cNvPicPr>
          <p:nvPr>
            <p:ph idx="1"/>
          </p:nvPr>
        </p:nvPicPr>
        <p:blipFill>
          <a:blip r:embed="rId1"/>
          <a:stretch>
            <a:fillRect/>
          </a:stretch>
        </p:blipFill>
        <p:spPr>
          <a:xfrm>
            <a:off x="611505" y="2132965"/>
            <a:ext cx="7785735" cy="4526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07315" y="116840"/>
            <a:ext cx="7795895" cy="4526280"/>
          </a:xfrm>
          <a:prstGeom prst="rect">
            <a:avLst/>
          </a:prstGeom>
        </p:spPr>
      </p:pic>
      <p:pic>
        <p:nvPicPr>
          <p:cNvPr id="5" name="图片 4"/>
          <p:cNvPicPr>
            <a:picLocks noChangeAspect="1"/>
          </p:cNvPicPr>
          <p:nvPr/>
        </p:nvPicPr>
        <p:blipFill>
          <a:blip r:embed="rId2"/>
          <a:stretch>
            <a:fillRect/>
          </a:stretch>
        </p:blipFill>
        <p:spPr>
          <a:xfrm>
            <a:off x="1475740" y="2348865"/>
            <a:ext cx="7559675" cy="4391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360" y="2708910"/>
            <a:ext cx="8247380" cy="1167130"/>
          </a:xfrm>
        </p:spPr>
        <p:txBody>
          <a:bodyPr/>
          <a:p>
            <a:pPr algn="l"/>
            <a:r>
              <a:rPr lang="zh-CN" altLang="en-US" sz="2400"/>
              <a:t>不过作为一个半付费的音乐软件，有很多热门歌曲需要购买 VIP 才能听完整版，非 VIP 用户只能试听。并且对于一些独立小众音乐人的歌曲，QQ音乐没有版权。在基础功能体验时，我遇到的问题是：手机客户端可以通过直接在播放界面左滑查看歌曲详细信息和相关推荐，但是在PC端我开始并没有找到位置，直到仔细搜查才发现详细信息需要点击进入评论区，在评论区右侧进入，与手机客户端操作逻辑不同，在评论区里找歌的详细资料也不符合常人的操作逻辑。</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467360" y="285115"/>
            <a:ext cx="8149590" cy="6129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95605" y="3068638"/>
            <a:ext cx="8229600" cy="1143000"/>
          </a:xfrm>
        </p:spPr>
        <p:txBody>
          <a:bodyPr/>
          <a:p>
            <a:pPr algn="l"/>
            <a:r>
              <a:rPr lang="zh-CN" altLang="en-US" sz="2000"/>
              <a:t>音乐推荐方面，QQ音乐提供了榜单，个人电台，每日推荐，歌单推荐等多种推荐方式，推荐的歌曲与我平时听的歌曲风格大致一致，挑选其中的几首播放也比较对我胃口。推荐中也可以通过点击不喜欢减少某些偶然的奇怪推荐。</a:t>
            </a:r>
            <a:br>
              <a:rPr lang="zh-CN" altLang="en-US" sz="2000"/>
            </a:br>
            <a:r>
              <a:rPr lang="zh-CN" altLang="en-US" sz="2000"/>
              <a:t>评论区方面，显示在最上方的评论是近期热评，但是一些热评与歌曲本身并没有关系，我认为这减弱了用户体验。</a:t>
            </a:r>
            <a:endParaRPr lang="zh-CN" altLang="en-US" sz="2000"/>
          </a:p>
        </p:txBody>
      </p:sp>
      <p:pic>
        <p:nvPicPr>
          <p:cNvPr id="4" name="内容占位符 3"/>
          <p:cNvPicPr>
            <a:picLocks noChangeAspect="1"/>
          </p:cNvPicPr>
          <p:nvPr>
            <p:ph idx="1"/>
          </p:nvPr>
        </p:nvPicPr>
        <p:blipFill>
          <a:blip r:embed="rId1"/>
          <a:stretch>
            <a:fillRect/>
          </a:stretch>
        </p:blipFill>
        <p:spPr>
          <a:xfrm>
            <a:off x="678815" y="613410"/>
            <a:ext cx="7469505" cy="5647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467360" y="1772920"/>
            <a:ext cx="8229600" cy="4525963"/>
          </a:xfrm>
        </p:spPr>
        <p:txBody>
          <a:bodyPr/>
          <a:p>
            <a:r>
              <a:rPr lang="zh-CN" altLang="en-US" sz="2000"/>
              <a:t>视频方面，QQ音乐可以做到正常播放视频，不过我比较习惯看视频的同时看评论，希望两者切换自如，而QQ音乐的视频评论区独立于视频，需要点击视频下方的评论进入评论区，初次使用我对这个按钮的功能是发布评论还是查看评论抱有疑惑，并且看评论区的时候视频会小窗播放，默认的位置会挡住评论，还需要手动拖动。同时，视频的评论区和音乐是分开的，但大部分评论主要针对音乐，也就是不能做到看音乐MV的同时看大家此音乐的评论。操作繁琐，体验不佳。</a:t>
            </a:r>
            <a:endParaRPr lang="zh-CN" altLang="en-US" sz="2000"/>
          </a:p>
        </p:txBody>
      </p:sp>
      <p:pic>
        <p:nvPicPr>
          <p:cNvPr id="4" name="图片 3"/>
          <p:cNvPicPr>
            <a:picLocks noChangeAspect="1"/>
          </p:cNvPicPr>
          <p:nvPr/>
        </p:nvPicPr>
        <p:blipFill>
          <a:blip r:embed="rId1"/>
          <a:stretch>
            <a:fillRect/>
          </a:stretch>
        </p:blipFill>
        <p:spPr>
          <a:xfrm>
            <a:off x="116205" y="1371600"/>
            <a:ext cx="8903970" cy="4110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7"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467360" y="1917065"/>
            <a:ext cx="8229600" cy="4525963"/>
          </a:xfrm>
        </p:spPr>
        <p:txBody>
          <a:bodyPr/>
          <a:p>
            <a:r>
              <a:rPr lang="zh-CN" altLang="en-US" sz="2400"/>
              <a:t>听歌识曲方面，由于这项功能需要的时效性较强，为了在有限时间内识别到偶然听到的歌曲需要快速找到功能位置。PC端和手机客户端的听歌识曲按钮均能在刚进入软件时找到，但是只有图标没有文字说明，图标也较为小巧抽象，新用户可能不知道其功能。</a:t>
            </a:r>
            <a:endParaRPr lang="zh-CN" altLang="en-US" sz="2400"/>
          </a:p>
        </p:txBody>
      </p:sp>
      <p:pic>
        <p:nvPicPr>
          <p:cNvPr id="4" name="图片 3"/>
          <p:cNvPicPr>
            <a:picLocks noChangeAspect="1"/>
          </p:cNvPicPr>
          <p:nvPr/>
        </p:nvPicPr>
        <p:blipFill>
          <a:blip r:embed="rId1"/>
          <a:stretch>
            <a:fillRect/>
          </a:stretch>
        </p:blipFill>
        <p:spPr>
          <a:xfrm>
            <a:off x="683260" y="332740"/>
            <a:ext cx="7831455" cy="6259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7"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TABLE_ENDDRAG_ORIGIN_RECT" val="656*403"/>
  <p:tag name="TABLE_ENDDRAG_RECT" val="29*79*656*403"/>
</p:tagLst>
</file>

<file path=ppt/tags/tag2.xml><?xml version="1.0" encoding="utf-8"?>
<p:tagLst xmlns:p="http://schemas.openxmlformats.org/presentationml/2006/main">
  <p:tag name="commondata" val="eyJoZGlkIjoiNWMxZDhlZTRjYjdhNGE2NWM4MDJhZjk4NjhkMzVhYzkifQ=="/>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2994</Words>
  <Application>WPS 演示</Application>
  <PresentationFormat/>
  <Paragraphs>241</Paragraphs>
  <Slides>23</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23</vt:i4>
      </vt:variant>
    </vt:vector>
  </HeadingPairs>
  <TitlesOfParts>
    <vt:vector size="34" baseType="lpstr">
      <vt:lpstr>Arial</vt:lpstr>
      <vt:lpstr>宋体</vt:lpstr>
      <vt:lpstr>Wingdings</vt:lpstr>
      <vt:lpstr>微软雅黑</vt:lpstr>
      <vt:lpstr>Arial Unicode MS</vt:lpstr>
      <vt:lpstr>Calibri</vt:lpstr>
      <vt:lpstr>-apple-system</vt:lpstr>
      <vt:lpstr>RomanS</vt:lpstr>
      <vt:lpstr>Calibri</vt:lpstr>
      <vt:lpstr>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功能与需求满足表</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QQ音乐V S网易云音乐</dc:title>
  <dc:creator>yyty</dc:creator>
  <cp:lastModifiedBy>倚栏听雨</cp:lastModifiedBy>
  <cp:revision>1</cp:revision>
  <dcterms:created xsi:type="dcterms:W3CDTF">2024-08-18T12:39:12Z</dcterms:created>
  <dcterms:modified xsi:type="dcterms:W3CDTF">2024-08-18T12:39:12Z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D568600B421B4A3BAD33E13FE2E62B3A_12</vt:lpwstr>
  </property>
</Properties>
</file>